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82" r:id="rId3"/>
    <p:sldId id="283" r:id="rId4"/>
    <p:sldId id="271" r:id="rId5"/>
    <p:sldId id="27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1B0BE5"/>
    <a:srgbClr val="331ED2"/>
    <a:srgbClr val="0070C0"/>
    <a:srgbClr val="7A70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05" autoAdjust="0"/>
  </p:normalViewPr>
  <p:slideViewPr>
    <p:cSldViewPr>
      <p:cViewPr varScale="1">
        <p:scale>
          <a:sx n="77" d="100"/>
          <a:sy n="77" d="100"/>
        </p:scale>
        <p:origin x="-16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55799-271C-4D07-8BD4-A122446A063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27CDF-6466-430B-A75F-3AA5609C9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37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27CDF-6466-430B-A75F-3AA5609C9DE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28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BC3-F70B-4110-809A-838AB2E29D6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0562-671C-40A1-A243-2880C13A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BC3-F70B-4110-809A-838AB2E29D6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0562-671C-40A1-A243-2880C13A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BC3-F70B-4110-809A-838AB2E29D6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0562-671C-40A1-A243-2880C13A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BC3-F70B-4110-809A-838AB2E29D6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0562-671C-40A1-A243-2880C13A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BC3-F70B-4110-809A-838AB2E29D6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0562-671C-40A1-A243-2880C13A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BC3-F70B-4110-809A-838AB2E29D6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0562-671C-40A1-A243-2880C13A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BC3-F70B-4110-809A-838AB2E29D6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0562-671C-40A1-A243-2880C13A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BC3-F70B-4110-809A-838AB2E29D6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0562-671C-40A1-A243-2880C13A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BC3-F70B-4110-809A-838AB2E29D6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0562-671C-40A1-A243-2880C13A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BC3-F70B-4110-809A-838AB2E29D6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0562-671C-40A1-A243-2880C13A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BC3-F70B-4110-809A-838AB2E29D6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0562-671C-40A1-A243-2880C13A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1BBC3-F70B-4110-809A-838AB2E29D6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30562-671C-40A1-A243-2880C13A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HVWLwHkD3U.jp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86000"/>
                    </a14:imgEffect>
                    <a14:imgEffect>
                      <a14:colorTemperature colorTemp="6567"/>
                    </a14:imgEffect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39552" y="2132856"/>
            <a:ext cx="3600400" cy="4320480"/>
          </a:xfrm>
          <a:prstGeom prst="rect">
            <a:avLst/>
          </a:prstGeom>
          <a:effectLst>
            <a:glow rad="1371600">
              <a:schemeClr val="accent4">
                <a:satMod val="175000"/>
                <a:alpha val="76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69850" contourW="101600">
            <a:extrusionClr>
              <a:srgbClr val="7030A0"/>
            </a:extrusionClr>
            <a:contourClr>
              <a:srgbClr val="7030A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331640" y="188640"/>
            <a:ext cx="6912768" cy="600164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sz="1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ОБРАЗОВАТЕЛЬНОЕ УЧРЕЖДЕНИЕ</a:t>
            </a:r>
          </a:p>
          <a:p>
            <a:pPr algn="ctr"/>
            <a:r>
              <a:rPr lang="ru-RU" sz="1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«ДЕТСКИЙ САД №65 «ДЕЛЬФИН»»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0072" y="1772816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6600CC"/>
                </a:solidFill>
                <a:latin typeface="Bahnschrift SemiLight SemiConde" panose="020B0502040204020203" pitchFamily="34" charset="0"/>
              </a:rPr>
              <a:t>В </a:t>
            </a:r>
            <a:r>
              <a:rPr lang="ru-RU" i="1" dirty="0" smtClean="0">
                <a:solidFill>
                  <a:srgbClr val="6600CC"/>
                </a:solidFill>
                <a:latin typeface="Bahnschrift SemiLight SemiConde" panose="020B0502040204020203" pitchFamily="34" charset="0"/>
              </a:rPr>
              <a:t>ОБРАЩЕНИИ С </a:t>
            </a:r>
            <a:r>
              <a:rPr lang="ru-RU" i="1" dirty="0">
                <a:solidFill>
                  <a:srgbClr val="6600CC"/>
                </a:solidFill>
                <a:latin typeface="Bahnschrift SemiLight SemiConde" panose="020B0502040204020203" pitchFamily="34" charset="0"/>
              </a:rPr>
              <a:t>РЕБЕНКОМ</a:t>
            </a:r>
          </a:p>
          <a:p>
            <a:r>
              <a:rPr lang="ru-RU" b="1" i="1" dirty="0" smtClean="0">
                <a:solidFill>
                  <a:srgbClr val="6600CC"/>
                </a:solidFill>
                <a:latin typeface="Bahnschrift SemiLight SemiConde" panose="020B0502040204020203" pitchFamily="34" charset="0"/>
              </a:rPr>
              <a:t>ВСЕГДА </a:t>
            </a:r>
            <a:r>
              <a:rPr lang="ru-RU" i="1" dirty="0" smtClean="0">
                <a:solidFill>
                  <a:srgbClr val="6600CC"/>
                </a:solidFill>
                <a:latin typeface="Bahnschrift SemiLight SemiConde" panose="020B0502040204020203" pitchFamily="34" charset="0"/>
              </a:rPr>
              <a:t>ПРИДЕРЖИВАЙТЕСЬ</a:t>
            </a:r>
            <a:endParaRPr lang="ru-RU" i="1" dirty="0">
              <a:solidFill>
                <a:srgbClr val="6600CC"/>
              </a:solidFill>
              <a:latin typeface="Bahnschrift SemiLight SemiConde" panose="020B0502040204020203" pitchFamily="34" charset="0"/>
            </a:endParaRPr>
          </a:p>
          <a:p>
            <a:r>
              <a:rPr lang="ru-RU" b="1" i="1" dirty="0" smtClean="0">
                <a:solidFill>
                  <a:srgbClr val="6600CC"/>
                </a:solidFill>
                <a:latin typeface="Bahnschrift SemiLight SemiConde" panose="020B0502040204020203" pitchFamily="34" charset="0"/>
              </a:rPr>
              <a:t>ЛУЧШИХ </a:t>
            </a:r>
            <a:r>
              <a:rPr lang="ru-RU" i="1" dirty="0" smtClean="0">
                <a:solidFill>
                  <a:srgbClr val="6600CC"/>
                </a:solidFill>
                <a:latin typeface="Bahnschrift SemiLight SemiConde" panose="020B0502040204020203" pitchFamily="34" charset="0"/>
              </a:rPr>
              <a:t>МАНЕР -</a:t>
            </a:r>
            <a:endParaRPr lang="ru-RU" i="1" dirty="0">
              <a:solidFill>
                <a:srgbClr val="6600CC"/>
              </a:solidFill>
              <a:latin typeface="Bahnschrift SemiLight SemiConde" panose="020B0502040204020203" pitchFamily="34" charset="0"/>
            </a:endParaRPr>
          </a:p>
          <a:p>
            <a:r>
              <a:rPr lang="ru-RU" i="1" dirty="0" smtClean="0">
                <a:solidFill>
                  <a:srgbClr val="6600CC"/>
                </a:solidFill>
                <a:latin typeface="Bahnschrift SemiLight SemiConde" panose="020B0502040204020203" pitchFamily="34" charset="0"/>
              </a:rPr>
              <a:t>ПРЕДЛАГАЙТЕ ЕМУ</a:t>
            </a:r>
            <a:endParaRPr lang="ru-RU" i="1" dirty="0">
              <a:solidFill>
                <a:srgbClr val="6600CC"/>
              </a:solidFill>
              <a:latin typeface="Bahnschrift SemiLight SemiConde" panose="020B0502040204020203" pitchFamily="34" charset="0"/>
            </a:endParaRPr>
          </a:p>
          <a:p>
            <a:r>
              <a:rPr lang="ru-RU" i="1" dirty="0">
                <a:solidFill>
                  <a:srgbClr val="6600CC"/>
                </a:solidFill>
                <a:latin typeface="Bahnschrift SemiLight SemiConde" panose="020B0502040204020203" pitchFamily="34" charset="0"/>
              </a:rPr>
              <a:t>ЛУЧШЕЕ</a:t>
            </a:r>
            <a:r>
              <a:rPr lang="ru-RU" i="1" dirty="0" smtClean="0">
                <a:solidFill>
                  <a:srgbClr val="6600CC"/>
                </a:solidFill>
                <a:latin typeface="Bahnschrift SemiLight SemiConde" panose="020B0502040204020203" pitchFamily="34" charset="0"/>
              </a:rPr>
              <a:t>, ЧТО </a:t>
            </a:r>
            <a:r>
              <a:rPr lang="ru-RU" i="1" dirty="0">
                <a:solidFill>
                  <a:srgbClr val="6600CC"/>
                </a:solidFill>
                <a:latin typeface="Bahnschrift SemiLight SemiConde" panose="020B0502040204020203" pitchFamily="34" charset="0"/>
              </a:rPr>
              <a:t>ЕСТЬ</a:t>
            </a:r>
          </a:p>
          <a:p>
            <a:r>
              <a:rPr lang="ru-RU" b="1" i="1" dirty="0">
                <a:solidFill>
                  <a:srgbClr val="6600CC"/>
                </a:solidFill>
                <a:latin typeface="Bahnschrift SemiLight SemiConde" panose="020B0502040204020203" pitchFamily="34" charset="0"/>
              </a:rPr>
              <a:t>В ВАС </a:t>
            </a:r>
            <a:r>
              <a:rPr lang="ru-RU" b="1" i="1" dirty="0" smtClean="0">
                <a:solidFill>
                  <a:srgbClr val="6600CC"/>
                </a:solidFill>
                <a:latin typeface="Bahnschrift SemiLight SemiConde" panose="020B0502040204020203" pitchFamily="34" charset="0"/>
              </a:rPr>
              <a:t>САМИХ</a:t>
            </a:r>
          </a:p>
          <a:p>
            <a:endParaRPr lang="ru-RU" b="1" dirty="0" smtClean="0">
              <a:solidFill>
                <a:srgbClr val="6600CC"/>
              </a:solidFill>
            </a:endParaRPr>
          </a:p>
          <a:p>
            <a:r>
              <a:rPr lang="ru-RU" i="1" dirty="0" smtClean="0">
                <a:solidFill>
                  <a:srgbClr val="6600CC"/>
                </a:solidFill>
              </a:rPr>
              <a:t>Мария </a:t>
            </a:r>
            <a:r>
              <a:rPr lang="ru-RU" i="1" dirty="0" err="1" smtClean="0">
                <a:solidFill>
                  <a:srgbClr val="6600CC"/>
                </a:solidFill>
              </a:rPr>
              <a:t>Монтессор</a:t>
            </a:r>
            <a:r>
              <a:rPr lang="ru-RU" i="1" dirty="0" err="1" smtClean="0">
                <a:solidFill>
                  <a:srgbClr val="7030A0"/>
                </a:solidFill>
              </a:rPr>
              <a:t>и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6396629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331E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Железногорск </a:t>
            </a:r>
          </a:p>
          <a:p>
            <a:pPr algn="ctr"/>
            <a:r>
              <a:rPr lang="ru-RU" sz="11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476672"/>
            <a:ext cx="3946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Воспитатель Строкова Евгения Олеговна</a:t>
            </a:r>
            <a:endParaRPr lang="ru-RU" sz="2800" b="1" i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0352" y="4046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CC"/>
                </a:solidFill>
                <a:latin typeface="Bahnschrift Light Condensed" panose="020B0502040204020203" pitchFamily="34" charset="0"/>
              </a:rPr>
              <a:t>:</a:t>
            </a:r>
            <a:endParaRPr lang="ru-RU" dirty="0">
              <a:solidFill>
                <a:srgbClr val="6600CC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1359352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00CC"/>
                </a:solidFill>
                <a:latin typeface="Bahnschrift Light Condensed" panose="020B0502040204020203" pitchFamily="34" charset="0"/>
              </a:rPr>
              <a:t>Мое жизненное кредо:</a:t>
            </a:r>
            <a:endParaRPr lang="ru-RU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700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-243408"/>
            <a:ext cx="5256584" cy="136815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прогулки 2 раза в день</a:t>
            </a:r>
            <a:endParaRPr lang="ru-RU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vDuOKqOcnk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11560" y="764704"/>
            <a:ext cx="3672408" cy="260169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95341" y="1184730"/>
            <a:ext cx="3657627" cy="26163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341" y="3771111"/>
            <a:ext cx="3657627" cy="237174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149080"/>
            <a:ext cx="3692936" cy="2531106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00205_1010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48922" y="1121842"/>
            <a:ext cx="8046156" cy="4525963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Выноска-облако 5"/>
          <p:cNvSpPr/>
          <p:nvPr/>
        </p:nvSpPr>
        <p:spPr>
          <a:xfrm flipH="1">
            <a:off x="2771800" y="5229200"/>
            <a:ext cx="5400600" cy="17728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Конечно же мы не только укрепляем свое здоровье. </a:t>
            </a:r>
            <a:br>
              <a:rPr lang="ru-RU" dirty="0" smtClean="0"/>
            </a:br>
            <a:r>
              <a:rPr lang="ru-RU" dirty="0" smtClean="0"/>
              <a:t>А еще </a:t>
            </a:r>
            <a:r>
              <a:rPr lang="ru-RU" dirty="0" smtClean="0">
                <a:solidFill>
                  <a:srgbClr val="C00000"/>
                </a:solidFill>
              </a:rPr>
              <a:t>М</a:t>
            </a:r>
            <a:r>
              <a:rPr lang="ru-RU" dirty="0" smtClean="0"/>
              <a:t>ечтаем! </a:t>
            </a:r>
            <a:r>
              <a:rPr lang="ru-RU" dirty="0" smtClean="0">
                <a:solidFill>
                  <a:srgbClr val="C00000"/>
                </a:solidFill>
              </a:rPr>
              <a:t>И</a:t>
            </a:r>
            <a:r>
              <a:rPr lang="ru-RU" dirty="0" smtClean="0"/>
              <a:t>сследуем! </a:t>
            </a:r>
            <a:r>
              <a:rPr lang="ru-RU" dirty="0" smtClean="0">
                <a:solidFill>
                  <a:srgbClr val="C00000"/>
                </a:solidFill>
              </a:rPr>
              <a:t>Р</a:t>
            </a:r>
            <a:r>
              <a:rPr lang="ru-RU" dirty="0" smtClean="0"/>
              <a:t>азмышляем!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788024" y="44624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развитие.</a:t>
            </a:r>
            <a:endParaRPr lang="ru-RU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20200205_101020.jpg"/>
          <p:cNvPicPr>
            <a:picLocks noChangeAspect="1"/>
          </p:cNvPicPr>
          <p:nvPr/>
        </p:nvPicPr>
        <p:blipFill rotWithShape="1">
          <a:blip r:embed="rId2" cstate="screen"/>
          <a:srcRect b="-10055"/>
          <a:stretch/>
        </p:blipFill>
        <p:spPr>
          <a:xfrm>
            <a:off x="5004048" y="1628801"/>
            <a:ext cx="3366374" cy="266429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Содержимое 3" descr="IMG_20200205_10091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 t="-2195"/>
          <a:stretch>
            <a:fillRect/>
          </a:stretch>
        </p:blipFill>
        <p:spPr>
          <a:xfrm>
            <a:off x="971600" y="1575082"/>
            <a:ext cx="3240360" cy="2511166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Выноска-облако 4"/>
          <p:cNvSpPr/>
          <p:nvPr/>
        </p:nvSpPr>
        <p:spPr>
          <a:xfrm>
            <a:off x="1475656" y="0"/>
            <a:ext cx="6624736" cy="15567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Играючи усвоить математические представления (и не только) нам помогают палочки </a:t>
            </a:r>
            <a:r>
              <a:rPr lang="ru-RU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Кюизинера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блоки </a:t>
            </a:r>
            <a:r>
              <a:rPr lang="ru-RU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игры </a:t>
            </a:r>
            <a:r>
              <a:rPr lang="ru-RU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игры, сделанные своими руками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IMG_20200206_0946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4048" y="4337720"/>
            <a:ext cx="3366374" cy="238031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341766"/>
            <a:ext cx="3240360" cy="237626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200203_100631.jpg"/>
          <p:cNvPicPr>
            <a:picLocks noChangeAspect="1"/>
          </p:cNvPicPr>
          <p:nvPr/>
        </p:nvPicPr>
        <p:blipFill rotWithShape="1">
          <a:blip r:embed="rId2" cstate="screen"/>
          <a:srcRect t="-2153"/>
          <a:stretch/>
        </p:blipFill>
        <p:spPr>
          <a:xfrm>
            <a:off x="4965188" y="1340768"/>
            <a:ext cx="3750128" cy="2736305"/>
          </a:xfrm>
          <a:prstGeom prst="rect">
            <a:avLst/>
          </a:prstGeom>
          <a:effectLst>
            <a:glow rad="139700">
              <a:srgbClr val="6600CC">
                <a:alpha val="40000"/>
              </a:srgbClr>
            </a:glow>
          </a:effectLst>
        </p:spPr>
      </p:pic>
      <p:pic>
        <p:nvPicPr>
          <p:cNvPr id="6" name="Содержимое 5" descr="IMG_20200203_100843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9552" y="1412777"/>
            <a:ext cx="3750128" cy="2664296"/>
          </a:xfrm>
          <a:effectLst>
            <a:glow rad="139700">
              <a:srgbClr val="331ED2">
                <a:alpha val="40000"/>
              </a:srgbClr>
            </a:glow>
          </a:effectLst>
        </p:spPr>
      </p:pic>
      <p:sp>
        <p:nvSpPr>
          <p:cNvPr id="4" name="Овальная выноска 3"/>
          <p:cNvSpPr/>
          <p:nvPr/>
        </p:nvSpPr>
        <p:spPr>
          <a:xfrm flipH="1">
            <a:off x="5004048" y="4274412"/>
            <a:ext cx="3672408" cy="2466956"/>
          </a:xfrm>
          <a:prstGeom prst="wedgeEllipseCallout">
            <a:avLst>
              <a:gd name="adj1" fmla="val -49550"/>
              <a:gd name="adj2" fmla="val 55653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Каплетерапия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рисование в нетрадиционных техниках–весело готовит наши руки к письму, развивает концентрацию внимания и очень нам нравится!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9552" y="4274412"/>
            <a:ext cx="3750128" cy="246695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427984" y="0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104" y="-315416"/>
            <a:ext cx="10189640" cy="115212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традиции</a:t>
            </a:r>
            <a:endParaRPr lang="ru-RU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908720"/>
            <a:ext cx="3956248" cy="5217443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i="1" dirty="0" smtClean="0">
                <a:solidFill>
                  <a:srgbClr val="1B0B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рождения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i="1" dirty="0" smtClean="0">
                <a:solidFill>
                  <a:srgbClr val="1B0B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Задуваем свечи</a:t>
            </a:r>
          </a:p>
          <a:p>
            <a:pPr algn="just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MG_20200120_09274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39552" y="1556792"/>
            <a:ext cx="3672409" cy="267725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635896" y="729432"/>
            <a:ext cx="3384376" cy="504056"/>
          </a:xfrm>
          <a:prstGeom prst="wedgeRoundRectCallout">
            <a:avLst>
              <a:gd name="adj1" fmla="val -42448"/>
              <a:gd name="adj2" fmla="val 1459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Качаем именинника на стуле!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MG_20201009_085054.jpg"/>
          <p:cNvPicPr>
            <a:picLocks noChangeAspect="1"/>
          </p:cNvPicPr>
          <p:nvPr/>
        </p:nvPicPr>
        <p:blipFill>
          <a:blip r:embed="rId3" cstate="screen"/>
          <a:srcRect t="-399"/>
          <a:stretch>
            <a:fillRect/>
          </a:stretch>
        </p:blipFill>
        <p:spPr>
          <a:xfrm>
            <a:off x="4283968" y="2276872"/>
            <a:ext cx="4578954" cy="306896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images (2).jpg"/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467544" y="5000625"/>
            <a:ext cx="2376264" cy="166873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Овальная выноска 7"/>
          <p:cNvSpPr/>
          <p:nvPr/>
        </p:nvSpPr>
        <p:spPr>
          <a:xfrm>
            <a:off x="2843808" y="4437112"/>
            <a:ext cx="4752528" cy="1584176"/>
          </a:xfrm>
          <a:prstGeom prst="wedgeEllipseCallout">
            <a:avLst>
              <a:gd name="adj1" fmla="val -68659"/>
              <a:gd name="adj2" fmla="val 43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ведь нельзя есть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тортики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детском саду!!!!!!!!!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suoIjTDsHg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979737" y="480934"/>
            <a:ext cx="3394472" cy="4525963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Содержимое 6" descr="Pc_DjBxbGRo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2049" y="694206"/>
            <a:ext cx="3394472" cy="4525963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971600" y="332656"/>
            <a:ext cx="7056784" cy="792088"/>
          </a:xfrm>
          <a:prstGeom prst="wedgeEllipseCallout">
            <a:avLst>
              <a:gd name="adj1" fmla="val -29348"/>
              <a:gd name="adj2" fmla="val 82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нашли выход!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Угощаем  им всех взрослых в нашем детском саду!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IMG_20201009_094018.jpg"/>
          <p:cNvPicPr>
            <a:picLocks noChangeAspect="1"/>
          </p:cNvPicPr>
          <p:nvPr/>
        </p:nvPicPr>
        <p:blipFill>
          <a:blip r:embed="rId4" cstate="screen"/>
          <a:srcRect t="-399"/>
          <a:stretch>
            <a:fillRect/>
          </a:stretch>
        </p:blipFill>
        <p:spPr>
          <a:xfrm>
            <a:off x="2915816" y="4005064"/>
            <a:ext cx="2628755" cy="263691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1432" y="274638"/>
            <a:ext cx="4655368" cy="6340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забываем про друзей</a:t>
            </a:r>
            <a:endParaRPr lang="ru-RU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MG_20200120_09405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537" y="1268760"/>
            <a:ext cx="4032448" cy="2592288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Содержимое 5" descr="IMG_20201009_09222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10177" y="1268760"/>
            <a:ext cx="4082303" cy="2592288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MG_20200120_09314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810176" y="4157740"/>
            <a:ext cx="3876623" cy="251162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20200220_162517.jpg"/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755576" y="3802732"/>
            <a:ext cx="3312368" cy="292494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-171400"/>
            <a:ext cx="8568952" cy="100811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endParaRPr lang="ru-RU" sz="3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 (3)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004048" y="676560"/>
            <a:ext cx="3312368" cy="2924944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Содержимое 5" descr="FyACbbesvjk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355976" y="3933056"/>
            <a:ext cx="4241240" cy="2664296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MG_20200220_16490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67544" y="664645"/>
            <a:ext cx="4241240" cy="292494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336" y="-130324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отмечаем праздники!</a:t>
            </a:r>
            <a:endParaRPr lang="ru-RU" sz="3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09" y="3100743"/>
            <a:ext cx="3610316" cy="344099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4149080"/>
            <a:ext cx="3600400" cy="255643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7782" y="724318"/>
            <a:ext cx="3742807" cy="393305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52028"/>
            <a:ext cx="3600400" cy="256490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056739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32657"/>
            <a:ext cx="5040560" cy="6336704"/>
          </a:xfrm>
          <a:prstGeom prst="rect">
            <a:avLst/>
          </a:prstGeom>
          <a:effectLst>
            <a:glow rad="1130300">
              <a:srgbClr val="00B050">
                <a:alpha val="40000"/>
              </a:srgbClr>
            </a:glow>
            <a:outerShdw blurRad="50800" dist="50800" dir="5400000" algn="ctr" rotWithShape="0">
              <a:srgbClr val="00B050"/>
            </a:outerShdw>
          </a:effectLst>
          <a:scene3d>
            <a:camera prst="orthographicFront"/>
            <a:lightRig rig="threePt" dir="t"/>
          </a:scene3d>
          <a:sp3d contourW="82550">
            <a:contourClr>
              <a:srgbClr val="00B05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164288" y="2064097"/>
            <a:ext cx="19797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«Научить человека быть счастливым-нельзя, но воспитать его так, чтобы он был счастливым, можно.»</a:t>
            </a:r>
          </a:p>
          <a:p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А.С.Макаренко</a:t>
            </a:r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68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8352928" cy="64807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карта</a:t>
            </a:r>
            <a:endParaRPr lang="ru-RU" sz="3200" b="1" i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052735"/>
            <a:ext cx="9036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образовании.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- 2007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Государственное образовательное учреждение высшего профессионального образования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«Сибирский государственный аэрокосмический университет имени академика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. Ф. </a:t>
            </a:r>
            <a:r>
              <a:rPr lang="ru-RU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Решетнева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специальность «Бухгалтерский учет, анализ и аудит», квалификация «Экономист». Диплом ВСГ 0949031;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- 2019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Частное образовательное учреждение дополнительного профессионального образования «Академия бизнеса и управления системами», курс профессиональной переподготовки по программе «Педагогика и методика дошкольного образования», квалификация «Воспитатель детей дошкольного возраста». Диплом № 342408852447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повышении квалификации.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- 2020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ООО Федеральный учебный центр профессиональной переподготовки и повышения квалификации «Знания», «Оказание первой помощи детям дошкольного возраста педагогическим работником в рамках исполнения ст.41 ФЗ «Об образовании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- 2020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Федеральное государственное автономное образовательное учреждение высшего образования «Сибирский федеральный университет», «Педагогика и психология детей раннего возраста (0-3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- 2020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Примерная основная общеобразовательная программа дошкольного образования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ПРОдетей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(1,2 ступень обучения)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- 2020 год, Всероссийский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Хакатон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ПРОДЕТЕЙ Рыбаков Фонда (сертификат)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961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2" y="18864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достижения</a:t>
            </a:r>
            <a:endParaRPr lang="ru-RU" sz="3200" b="1" i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13295" y="4077072"/>
            <a:ext cx="8517411" cy="2672789"/>
            <a:chOff x="222974" y="4077072"/>
            <a:chExt cx="8517411" cy="267278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22974" y="4077072"/>
              <a:ext cx="1879099" cy="2672789"/>
            </a:xfrm>
            <a:prstGeom prst="rect">
              <a:avLst/>
            </a:prstGeom>
            <a:effectLst>
              <a:glow rad="127000">
                <a:schemeClr val="accent2">
                  <a:lumMod val="75000"/>
                </a:schemeClr>
              </a:glo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636585" y="4104069"/>
              <a:ext cx="1879099" cy="2641061"/>
            </a:xfrm>
            <a:prstGeom prst="rect">
              <a:avLst/>
            </a:prstGeom>
            <a:effectLst>
              <a:glow rad="127000">
                <a:srgbClr val="00B0F0"/>
              </a:glo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10681" y="4093236"/>
              <a:ext cx="1879099" cy="2640460"/>
            </a:xfrm>
            <a:prstGeom prst="rect">
              <a:avLst/>
            </a:prstGeom>
            <a:effectLst>
              <a:glow rad="127000">
                <a:schemeClr val="accent6">
                  <a:lumMod val="75000"/>
                </a:schemeClr>
              </a:glow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862489" y="4103361"/>
              <a:ext cx="1877896" cy="2641061"/>
            </a:xfrm>
            <a:prstGeom prst="rect">
              <a:avLst/>
            </a:prstGeom>
            <a:effectLst>
              <a:glow rad="127000">
                <a:srgbClr val="0070C0"/>
              </a:glow>
            </a:effec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631895" y="952508"/>
            <a:ext cx="7880210" cy="2959633"/>
            <a:chOff x="654737" y="952508"/>
            <a:chExt cx="7880210" cy="295963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63474" y="952509"/>
              <a:ext cx="2232248" cy="2959632"/>
            </a:xfrm>
            <a:prstGeom prst="rect">
              <a:avLst/>
            </a:prstGeom>
            <a:effectLst>
              <a:glow rad="101600">
                <a:srgbClr val="1B0BE5">
                  <a:alpha val="40000"/>
                </a:srgbClr>
              </a:glo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97746" y="952509"/>
              <a:ext cx="2237201" cy="2959632"/>
            </a:xfrm>
            <a:prstGeom prst="rect">
              <a:avLst/>
            </a:prstGeom>
            <a:effectLst>
              <a:glow rad="101600">
                <a:srgbClr val="FF0000">
                  <a:alpha val="73000"/>
                </a:srgbClr>
              </a:glo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4737" y="952508"/>
              <a:ext cx="2206713" cy="2959632"/>
            </a:xfrm>
            <a:prstGeom prst="rect">
              <a:avLst/>
            </a:prstGeom>
            <a:effectLst>
              <a:glow rad="139700">
                <a:srgbClr val="6600CC">
                  <a:alpha val="40000"/>
                </a:srgb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61797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Из жизни группы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196752"/>
            <a:ext cx="7128793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7513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836712"/>
            <a:ext cx="4896544" cy="720080"/>
          </a:xfrm>
        </p:spPr>
        <p:txBody>
          <a:bodyPr>
            <a:noAutofit/>
          </a:bodyPr>
          <a:lstStyle/>
          <a:p>
            <a:pPr algn="r"/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Утренний круг обязательно   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зарядит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позитивом!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4" descr="IMG_20200109_0859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504" y="1628551"/>
            <a:ext cx="4335087" cy="2439785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200109_08554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6844" y="4291890"/>
            <a:ext cx="3780421" cy="2441419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200109_090346.jpg"/>
          <p:cNvPicPr>
            <a:picLocks noChangeAspect="1"/>
          </p:cNvPicPr>
          <p:nvPr/>
        </p:nvPicPr>
        <p:blipFill>
          <a:blip r:embed="rId4" cstate="screen"/>
          <a:srcRect t="-371"/>
          <a:stretch>
            <a:fillRect/>
          </a:stretch>
        </p:blipFill>
        <p:spPr>
          <a:xfrm>
            <a:off x="4572000" y="1628551"/>
            <a:ext cx="4335087" cy="2436373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200116_09251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716016" y="4293096"/>
            <a:ext cx="3843337" cy="243978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59832" y="116632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</a:t>
            </a:r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0"/>
            <a:ext cx="6984776" cy="76470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«Звездочка недели»</a:t>
            </a:r>
            <a:endParaRPr lang="ru-RU" sz="3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MG_20201012_13355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078653" y="836712"/>
            <a:ext cx="5307807" cy="350785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Содержимое 5" descr="IMG_20201012_13360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 rot="20588585">
            <a:off x="4984005" y="3747680"/>
            <a:ext cx="3816424" cy="2299731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Содержимое 4" descr="IMG_20201012_133617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rcRect t="-277"/>
          <a:stretch>
            <a:fillRect/>
          </a:stretch>
        </p:blipFill>
        <p:spPr>
          <a:xfrm rot="1041067">
            <a:off x="805609" y="3734800"/>
            <a:ext cx="3655791" cy="2376264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Овальная выноска 7"/>
          <p:cNvSpPr/>
          <p:nvPr/>
        </p:nvSpPr>
        <p:spPr>
          <a:xfrm>
            <a:off x="0" y="404664"/>
            <a:ext cx="2411760" cy="2592288"/>
          </a:xfrm>
          <a:prstGeom prst="wedgeEllipseCallout">
            <a:avLst>
              <a:gd name="adj1" fmla="val 65084"/>
              <a:gd name="adj2" fmla="val 107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обязательно ждать дня рождения, чтобы        оказаться в центре внимания.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76672"/>
            <a:ext cx="6336704" cy="379145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Ежедневные дыхательные гимнастики и упражнения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IMG_20201009_1130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196751"/>
            <a:ext cx="4224469" cy="2531245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MG_20201009_1134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1196752"/>
            <a:ext cx="4176464" cy="253124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MG_20201009_11343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24463" y="4068930"/>
            <a:ext cx="4283968" cy="24097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IMG_20201009_113139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51520" y="4068930"/>
            <a:ext cx="4152461" cy="2456414"/>
          </a:xfrm>
          <a:prstGeom prst="rect">
            <a:avLst/>
          </a:prstGeom>
          <a:effectLst>
            <a:glow rad="101600">
              <a:srgbClr val="0070C0">
                <a:alpha val="40000"/>
              </a:srgb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635896" y="107340"/>
            <a:ext cx="550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 технологии: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64896" cy="1052736"/>
          </a:xfrm>
        </p:spPr>
        <p:txBody>
          <a:bodyPr>
            <a:noAutofit/>
          </a:bodyPr>
          <a:lstStyle/>
          <a:p>
            <a:pPr algn="r"/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Гимнастика и закаливание</a:t>
            </a:r>
            <a:b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дневного сна</a:t>
            </a:r>
            <a:endParaRPr lang="ru-RU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kLZr6HJDtJ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1196752"/>
            <a:ext cx="4320480" cy="275767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lsh23BCOvc0.jpg"/>
          <p:cNvPicPr>
            <a:picLocks noChangeAspect="1"/>
          </p:cNvPicPr>
          <p:nvPr/>
        </p:nvPicPr>
        <p:blipFill>
          <a:blip r:embed="rId3" cstate="screen"/>
          <a:srcRect r="-421"/>
          <a:stretch>
            <a:fillRect/>
          </a:stretch>
        </p:blipFill>
        <p:spPr>
          <a:xfrm>
            <a:off x="4800318" y="1196752"/>
            <a:ext cx="4299405" cy="518457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j00VKSCQ19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51520" y="4077072"/>
            <a:ext cx="4324672" cy="237626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308" y="0"/>
            <a:ext cx="5330430" cy="908720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точечный и расслабляющий</a:t>
            </a:r>
            <a:endParaRPr lang="ru-RU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_20201009_1138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49682" y="1088740"/>
            <a:ext cx="4104456" cy="266429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_20201009_113730.jpg"/>
          <p:cNvPicPr>
            <a:picLocks noChangeAspect="1"/>
          </p:cNvPicPr>
          <p:nvPr/>
        </p:nvPicPr>
        <p:blipFill>
          <a:blip r:embed="rId3" cstate="screen"/>
          <a:srcRect t="-1800"/>
          <a:stretch>
            <a:fillRect/>
          </a:stretch>
        </p:blipFill>
        <p:spPr>
          <a:xfrm>
            <a:off x="4716016" y="1052736"/>
            <a:ext cx="4248472" cy="27003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Содержимое 3" descr="IMG_20201009_113330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411760" y="3933056"/>
            <a:ext cx="4248472" cy="2736304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6228184" cy="836712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развитие.</a:t>
            </a:r>
            <a:b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в центре движения и спорта</a:t>
            </a:r>
            <a:endParaRPr lang="ru-RU" sz="27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IMG_20200207_10020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860033" y="950959"/>
            <a:ext cx="3888433" cy="2448272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G_20200206_10055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55576" y="950959"/>
            <a:ext cx="3168352" cy="294206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_20200207_10014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11560" y="4233589"/>
            <a:ext cx="3888433" cy="24226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MG_20200207_10011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940152" y="3696766"/>
            <a:ext cx="2304256" cy="29766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275</Words>
  <Application>Microsoft Office PowerPoint</Application>
  <PresentationFormat>Экран (4:3)</PresentationFormat>
  <Paragraphs>57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Профессиональная карта</vt:lpstr>
      <vt:lpstr>                  Из жизни группы</vt:lpstr>
      <vt:lpstr>             Утренний круг обязательно       зарядит позитивом!</vt:lpstr>
      <vt:lpstr>«Звездочка недели»</vt:lpstr>
      <vt:lpstr>  Ежедневные дыхательные гимнастики и упражнения</vt:lpstr>
      <vt:lpstr>                       Гимнастика и закаливание после дневного сна</vt:lpstr>
      <vt:lpstr>Массаж точечный и расслабляющий</vt:lpstr>
      <vt:lpstr>Физическое развитие.  Игры в центре движения и спорта</vt:lpstr>
      <vt:lpstr>Активные прогулки 2 раза в день</vt:lpstr>
      <vt:lpstr>Слайд 11</vt:lpstr>
      <vt:lpstr>Слайд 12</vt:lpstr>
      <vt:lpstr>Слайд 13</vt:lpstr>
      <vt:lpstr>Наши традиции</vt:lpstr>
      <vt:lpstr>Слайд 15</vt:lpstr>
      <vt:lpstr>Не забываем про друзей</vt:lpstr>
      <vt:lpstr>Презентация семьи</vt:lpstr>
      <vt:lpstr>Весело отмечаем праздники!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</dc:creator>
  <cp:lastModifiedBy>Позитроника</cp:lastModifiedBy>
  <cp:revision>96</cp:revision>
  <dcterms:created xsi:type="dcterms:W3CDTF">2020-10-11T14:13:53Z</dcterms:created>
  <dcterms:modified xsi:type="dcterms:W3CDTF">2021-02-11T02:27:17Z</dcterms:modified>
</cp:coreProperties>
</file>